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  <p:sldMasterId id="2147483694" r:id="rId22"/>
    <p:sldMasterId id="2147483696" r:id="rId23"/>
    <p:sldMasterId id="2147483698" r:id="rId24"/>
    <p:sldMasterId id="2147483700" r:id="rId25"/>
    <p:sldMasterId id="2147483702" r:id="rId26"/>
  </p:sldMasterIdLst>
  <p:sldIdLst>
    <p:sldId id="280" r:id="rId27"/>
    <p:sldId id="257" r:id="rId28"/>
    <p:sldId id="258" r:id="rId29"/>
    <p:sldId id="259" r:id="rId30"/>
    <p:sldId id="262" r:id="rId31"/>
    <p:sldId id="275" r:id="rId32"/>
    <p:sldId id="276" r:id="rId33"/>
    <p:sldId id="283" r:id="rId34"/>
    <p:sldId id="277" r:id="rId35"/>
    <p:sldId id="282" r:id="rId36"/>
    <p:sldId id="278" r:id="rId37"/>
    <p:sldId id="281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0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58760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8720" y="123444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738720" y="292140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569200" y="0"/>
            <a:ext cx="35744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84440" y="1832400"/>
            <a:ext cx="4359600" cy="140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4236480" y="636480"/>
            <a:ext cx="12819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72640" y="0"/>
            <a:ext cx="3771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33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37560" y="444960"/>
            <a:ext cx="5392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71600" y="0"/>
            <a:ext cx="3271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60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0;p1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6" name="Google Shape;41;p1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34160" y="3728160"/>
            <a:ext cx="4812120" cy="1006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3;p30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6;p31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932200" y="444960"/>
            <a:ext cx="5395320" cy="66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3428640" y="149904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3428640" y="255348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3428640" y="360792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360" y="0"/>
            <a:ext cx="34056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7242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7E83C-EBE3-E82B-34A3-3000260A2D91}"/>
              </a:ext>
            </a:extLst>
          </p:cNvPr>
          <p:cNvSpPr txBox="1"/>
          <p:nvPr/>
        </p:nvSpPr>
        <p:spPr>
          <a:xfrm>
            <a:off x="2648136" y="-876363"/>
            <a:ext cx="3449348" cy="36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EPOQUE@Prastuti-2024">
            <a:extLst>
              <a:ext uri="{FF2B5EF4-FFF2-40B4-BE49-F238E27FC236}">
                <a16:creationId xmlns:a16="http://schemas.microsoft.com/office/drawing/2014/main" id="{513B9464-09B5-14D4-1544-B2D8B1A0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25" y="353171"/>
            <a:ext cx="5355699" cy="10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57BB4-4F7A-D6F9-77E9-8281491E15C8}"/>
              </a:ext>
            </a:extLst>
          </p:cNvPr>
          <p:cNvSpPr txBox="1"/>
          <p:nvPr/>
        </p:nvSpPr>
        <p:spPr>
          <a:xfrm>
            <a:off x="1528550" y="1529454"/>
            <a:ext cx="8093122" cy="141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18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Forecasting COVID-19 Cases: A Time-Series Prediction Model</a:t>
            </a:r>
          </a:p>
          <a:p>
            <a:pPr marL="0" indent="0">
              <a:lnSpc>
                <a:spcPts val="5550"/>
              </a:lnSpc>
              <a:buNone/>
            </a:pPr>
            <a:endParaRPr lang="en-US" sz="1800" b="1" dirty="0">
              <a:latin typeface="Outfit Extra Bold" pitchFamily="34" charset="0"/>
              <a:ea typeface="Outfit Extra Bold" pitchFamily="34" charset="-122"/>
              <a:cs typeface="Outfit Extra Bold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BD5A2-030B-762F-783E-59CB811F9A44}"/>
              </a:ext>
            </a:extLst>
          </p:cNvPr>
          <p:cNvSpPr txBox="1"/>
          <p:nvPr/>
        </p:nvSpPr>
        <p:spPr>
          <a:xfrm>
            <a:off x="68240" y="3349452"/>
            <a:ext cx="4087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MEMBERS</a:t>
            </a:r>
          </a:p>
          <a:p>
            <a:r>
              <a:rPr lang="en-IN" sz="1400" dirty="0"/>
              <a:t>Divyanshi Gautam(202401104000087) </a:t>
            </a:r>
          </a:p>
          <a:p>
            <a:r>
              <a:rPr lang="en-IN" sz="1400" dirty="0"/>
              <a:t>Divyanshi Verma(202401100400088)</a:t>
            </a:r>
          </a:p>
          <a:p>
            <a:r>
              <a:rPr lang="en-IN" sz="1400" dirty="0"/>
              <a:t>Gaurav Kaushal(202401100400089)</a:t>
            </a:r>
          </a:p>
          <a:p>
            <a:r>
              <a:rPr lang="en-IN" sz="1400" dirty="0"/>
              <a:t>Himanshu Kumar(202401100400099)</a:t>
            </a:r>
          </a:p>
          <a:p>
            <a:r>
              <a:rPr lang="en-IN" sz="1400" dirty="0"/>
              <a:t>Jitesh Kumar(202401100400103)</a:t>
            </a:r>
          </a:p>
          <a:p>
            <a:r>
              <a:rPr lang="en-IN" sz="1400" dirty="0"/>
              <a:t>Prashant Jain(202401100400139)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249C8-E4E2-58FE-5F79-A2F6A551DCCB}"/>
              </a:ext>
            </a:extLst>
          </p:cNvPr>
          <p:cNvSpPr txBox="1"/>
          <p:nvPr/>
        </p:nvSpPr>
        <p:spPr>
          <a:xfrm>
            <a:off x="68240" y="3102181"/>
            <a:ext cx="198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NO. - 02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127A0-38F7-5E75-19F2-62C66625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68" y="2894523"/>
            <a:ext cx="3873186" cy="18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EEE0C-7873-44B5-F4D6-23426E335331}"/>
              </a:ext>
            </a:extLst>
          </p:cNvPr>
          <p:cNvSpPr txBox="1"/>
          <p:nvPr/>
        </p:nvSpPr>
        <p:spPr>
          <a:xfrm>
            <a:off x="489600" y="698400"/>
            <a:ext cx="31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E393E-53E4-CE45-09FF-946DAAB2483F}"/>
              </a:ext>
            </a:extLst>
          </p:cNvPr>
          <p:cNvSpPr txBox="1"/>
          <p:nvPr/>
        </p:nvSpPr>
        <p:spPr>
          <a:xfrm>
            <a:off x="482400" y="1483685"/>
            <a:ext cx="77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Link: https://www.kaggle.com/datasets/antgoldbloom/covid19-data-from-john-hopkins-university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0085-6D81-8BE8-407B-D184686AEDC7}"/>
              </a:ext>
            </a:extLst>
          </p:cNvPr>
          <p:cNvSpPr txBox="1"/>
          <p:nvPr/>
        </p:nvSpPr>
        <p:spPr>
          <a:xfrm>
            <a:off x="482400" y="2387084"/>
            <a:ext cx="69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https://data.who.int/dashboards/covid19/cases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99081-5BAB-A2CD-42D6-970D220BA6A2}"/>
              </a:ext>
            </a:extLst>
          </p:cNvPr>
          <p:cNvSpPr txBox="1"/>
          <p:nvPr/>
        </p:nvSpPr>
        <p:spPr>
          <a:xfrm>
            <a:off x="482400" y="3044262"/>
            <a:ext cx="51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https://www.worldometers.info/coronavirus/</a:t>
            </a:r>
          </a:p>
        </p:txBody>
      </p:sp>
    </p:spTree>
    <p:extLst>
      <p:ext uri="{BB962C8B-B14F-4D97-AF65-F5344CB8AC3E}">
        <p14:creationId xmlns:p14="http://schemas.microsoft.com/office/powerpoint/2010/main" val="34051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3553733" y="1792667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demonstrated the importance of a robust modeling approach for forecasting COVID-19 cases. Through careful data analysis, model selection, and evaluation, we can derive actionable insights that contribute to effective pandemic response strategies.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747422" y="31237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Conclusions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BD17E-6D46-D2A6-6E4B-67B350DE03E4}"/>
              </a:ext>
            </a:extLst>
          </p:cNvPr>
          <p:cNvSpPr txBox="1"/>
          <p:nvPr/>
        </p:nvSpPr>
        <p:spPr>
          <a:xfrm>
            <a:off x="1821768" y="2017752"/>
            <a:ext cx="8348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433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3176650" y="1457280"/>
            <a:ext cx="465732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outlines the methodology, analysis, and results of a time-series prediction model for forecasting future COVID-19 cases using historical data.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1.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Pandemic Impact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Covid 19 challenged health sydtem worldwide dramatically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2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.Forcast Importance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Accurate case prediction guide resource planning and response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3 . Our Project Goul is to use time series and regrssion to forecast future COVID 19 cases.</a:t>
            </a:r>
            <a:endParaRPr lang="en" sz="1400" b="0" strike="noStrike" spc="-1" dirty="0">
              <a:solidFill>
                <a:schemeClr val="dk1"/>
              </a:solidFill>
              <a:latin typeface="Cabin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Syncopate"/>
                <a:ea typeface="Syncopate"/>
              </a:rPr>
              <a:t>Introduction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1000E-3690-E385-2F80-6E49DE68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6600" cy="5143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90740" y="143196"/>
            <a:ext cx="4362120" cy="132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Problem Statement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ubTitle"/>
          </p:nvPr>
        </p:nvSpPr>
        <p:spPr>
          <a:xfrm>
            <a:off x="596955" y="1786285"/>
            <a:ext cx="4083408" cy="265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1.Pediction Challenges – Infectious spread is dynamic and influenced by many factors </a:t>
            </a:r>
          </a:p>
          <a:p>
            <a:pPr indent="0" algn="ctr">
              <a:buNone/>
            </a:pPr>
            <a:endParaRPr lang="en-US" sz="1600" spc="-1" dirty="0">
              <a:solidFill>
                <a:schemeClr val="dk1"/>
              </a:solidFill>
              <a:latin typeface="Cabin"/>
              <a:ea typeface="Cabin"/>
            </a:endParaRPr>
          </a:p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2.Model Limitation – Early forecast failed to capture variant impacts accurately </a:t>
            </a:r>
          </a:p>
          <a:p>
            <a:pPr indent="0" algn="ctr">
              <a:buNone/>
            </a:pPr>
            <a:r>
              <a:rPr lang="en-US" sz="1600" spc="-1" dirty="0">
                <a:solidFill>
                  <a:schemeClr val="dk1"/>
                </a:solidFill>
                <a:latin typeface="Cabin"/>
                <a:ea typeface="Cabin"/>
              </a:rPr>
              <a:t>3.Modelling Needs and Resources for it – Robust , adaptive time series models improve forecast accuracy</a:t>
            </a:r>
          </a:p>
        </p:txBody>
      </p:sp>
      <p:pic>
        <p:nvPicPr>
          <p:cNvPr id="68" name="Google Shape;167;p35"/>
          <p:cNvPicPr/>
          <p:nvPr/>
        </p:nvPicPr>
        <p:blipFill>
          <a:blip r:embed="rId2"/>
          <a:srcRect t="4544" b="4554"/>
          <a:stretch/>
        </p:blipFill>
        <p:spPr>
          <a:xfrm>
            <a:off x="5372640" y="0"/>
            <a:ext cx="3771000" cy="51433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C19A4-3650-EB02-F573-414B6ED09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40" y="0"/>
            <a:ext cx="3771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86037" y="499706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Current COVID-19 Situation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92040" y="1267098"/>
            <a:ext cx="7843824" cy="260930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ongoing COVID-19 pandemic has created an urgent need for accurate forecasting to help manage healthcare resources and implement effective public health measures</a:t>
            </a:r>
            <a:r>
              <a:rPr lang="en" sz="1400" b="0" strike="noStrike" spc="-1" dirty="0">
                <a:latin typeface="Cabin"/>
                <a:ea typeface="Cabin"/>
              </a:rPr>
              <a:t>.</a:t>
            </a:r>
            <a:r>
              <a:rPr lang="en-US" sz="1400" b="0" i="0" dirty="0">
                <a:effectLst/>
                <a:latin typeface="Google Sans"/>
              </a:rPr>
              <a:t> Currently, the dominant variant nationwide is LP.8.1, with 70% of cases, followed by XFC, with 9% of cases, and XEC, with 6% of cases. "The original omicron variant is gone now," says Dr. Rupp. "Currently subvariants of omicron are circulating, including MC.1.10.1, LB.1.3.1, and LF.7.“and at this the current moment there is a rapid rise in the number of cases .So ,taking all the steps and prevention is one of the important measures to overcome COVID 19 .</a:t>
            </a:r>
            <a:endParaRPr lang="fr-FR" sz="1400" b="0" strike="noStrike" spc="-1" dirty="0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5C66D-5B3E-BBDE-C077-B44272C8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80" y="3090553"/>
            <a:ext cx="5700713" cy="17168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5189" y="54592"/>
            <a:ext cx="2982036" cy="81886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Methodology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ubTitle"/>
          </p:nvPr>
        </p:nvSpPr>
        <p:spPr>
          <a:xfrm>
            <a:off x="1" y="1160060"/>
            <a:ext cx="5759354" cy="37326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methodology followed in this project involves a structured approach, starting from data collection to model building and evaluation. The steps are as follows:</a:t>
            </a:r>
          </a:p>
          <a:p>
            <a:pPr marL="571500" indent="-342900" algn="ctr">
              <a:buAutoNum type="arabicPeriod"/>
            </a:pP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Data Collection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The user provides the dataset in the form of a CSV (Comma-Separated Values) file. This dataset contains historical COVID-19 case records with various relevant features.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. Data Preprocessing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To ensure the data is clean and suitable for modeling, the following preprocessing steps are: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performed: Handling Missing Values: Missing data is treated using mean imputation for numerical features and mode imputation for categorical features. Encoding Categorical Variables: Categorical variables are converted into numerical format using one-hot encoding, which helps in applying machine learning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models.Feature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Scaling: All numerical features are standardized using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StandardScaler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to ensure uniformity in scale and improve model performance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3. 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Model Building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After preprocessing, the model is developed using the following steps: Data Splitting: The dataset is divided into training and testing sets to evaluate model performance effectively. Model Training: A Logistic Regression classifier is trained on the processed training data to learn patterns and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2C949-AF35-8E45-9B7F-2C10509F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22" y="0"/>
            <a:ext cx="3336878" cy="5076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22048-8DF3-4DB2-7FA3-1A1936AC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49" y="0"/>
            <a:ext cx="328294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349005" y="23861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u="sng" strike="noStrike" spc="-1" dirty="0">
                <a:solidFill>
                  <a:schemeClr val="dk1"/>
                </a:solidFill>
                <a:latin typeface="Syncopate"/>
                <a:ea typeface="Syncopate"/>
              </a:rPr>
              <a:t>OUTPUT</a:t>
            </a:r>
            <a:b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</a:b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794E1-84A0-E745-C721-F77356DD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8" y="1248053"/>
            <a:ext cx="6825012" cy="3351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6CEA-A19E-435D-5DCB-35C8F5E2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9" y="972550"/>
            <a:ext cx="6873498" cy="3425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9D387-A43B-C8C4-D6D2-25C691E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9" y="945398"/>
            <a:ext cx="7018477" cy="3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82793-E398-EDAB-26C7-62013218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672524"/>
            <a:ext cx="7760346" cy="3798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581</Words>
  <Application>Microsoft Office PowerPoint</Application>
  <PresentationFormat>On-screen Show (16:9)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12</vt:i4>
      </vt:variant>
    </vt:vector>
  </HeadingPairs>
  <TitlesOfParts>
    <vt:vector size="46" baseType="lpstr">
      <vt:lpstr>Arial</vt:lpstr>
      <vt:lpstr>Cabin</vt:lpstr>
      <vt:lpstr>Google Sans</vt:lpstr>
      <vt:lpstr>OpenSymbol</vt:lpstr>
      <vt:lpstr>Outfit Extra Bold</vt:lpstr>
      <vt:lpstr>Symbol</vt:lpstr>
      <vt:lpstr>Syncopate</vt:lpstr>
      <vt:lpstr>Wingdings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Slidesgo Final Pages</vt:lpstr>
      <vt:lpstr>Slidesgo Final Pages</vt:lpstr>
      <vt:lpstr>Slidesgo Final Pages</vt:lpstr>
      <vt:lpstr>Slidesgo Final Pages</vt:lpstr>
      <vt:lpstr>Slidesgo Final Pages</vt:lpstr>
      <vt:lpstr>Slidesgo Final Pages</vt:lpstr>
      <vt:lpstr>PowerPoint Presentation</vt:lpstr>
      <vt:lpstr>Introduction</vt:lpstr>
      <vt:lpstr>Problem Statement</vt:lpstr>
      <vt:lpstr>Current COVID-19 Situation</vt:lpstr>
      <vt:lpstr>Methodology</vt:lpstr>
      <vt:lpstr>OUTPUT 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Manav Mishra</dc:creator>
  <cp:lastModifiedBy>Divyanshi Divyanshi</cp:lastModifiedBy>
  <cp:revision>4</cp:revision>
  <dcterms:modified xsi:type="dcterms:W3CDTF">2025-05-27T09:18:45Z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2025-05-27T04:57:36Z</dcterms:created>
  <dc:creator>Unknown Creator</dc:creator>
  <dc:description/>
  <dc:language>en-US</dc:language>
  <cp:lastModifiedBy>Unknown Creator</cp:lastModifiedBy>
  <dcterms:modified xsi:type="dcterms:W3CDTF">2025-05-27T04:57:36Z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24</vt:r8>
  </property>
</Properties>
</file>